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6" r:id="rId4"/>
    <p:sldId id="1729" r:id="rId6"/>
    <p:sldId id="1732" r:id="rId7"/>
    <p:sldId id="1731" r:id="rId8"/>
    <p:sldId id="1730" r:id="rId9"/>
    <p:sldId id="1733" r:id="rId10"/>
    <p:sldId id="1734" r:id="rId11"/>
    <p:sldId id="624"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1729"/>
            <p14:sldId id="1732"/>
            <p14:sldId id="1731"/>
            <p14:sldId id="1730"/>
            <p14:sldId id="1733"/>
            <p14:sldId id="1734"/>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61" d="100"/>
          <a:sy n="61" d="100"/>
        </p:scale>
        <p:origin x="102" y="5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gs" Target="tags/tag16.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4" Type="http://schemas.openxmlformats.org/officeDocument/2006/relationships/theme" Target="../theme/theme2.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2.xml"/><Relationship Id="rId7" Type="http://schemas.openxmlformats.org/officeDocument/2006/relationships/image" Target="../media/image9.png"/><Relationship Id="rId6" Type="http://schemas.openxmlformats.org/officeDocument/2006/relationships/tags" Target="../tags/tag4.xml"/><Relationship Id="rId5" Type="http://schemas.openxmlformats.org/officeDocument/2006/relationships/image" Target="../media/image8.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tags" Target="../tags/tag1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TextBox 27"/>
          <p:cNvSpPr txBox="1"/>
          <p:nvPr/>
        </p:nvSpPr>
        <p:spPr>
          <a:xfrm>
            <a:off x="4080516" y="5327039"/>
            <a:ext cx="4030980"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指导老师：沈晴霓</a:t>
            </a: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答辩人：第一小组</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TextBox 26"/>
          <p:cNvSpPr txBox="1"/>
          <p:nvPr/>
        </p:nvSpPr>
        <p:spPr>
          <a:xfrm>
            <a:off x="3500461" y="4770360"/>
            <a:ext cx="5191079"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北京大学</a:t>
            </a:r>
            <a:r>
              <a:rPr kumimoji="0" lang="en-US" altLang="zh-CN"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软件与微电子学院</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矩形 122"/>
          <p:cNvSpPr/>
          <p:nvPr/>
        </p:nvSpPr>
        <p:spPr>
          <a:xfrm>
            <a:off x="1623934" y="2797927"/>
            <a:ext cx="8944132" cy="1568450"/>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操作系统与虚拟化安全</a:t>
            </a:r>
            <a:endPar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a:p>
            <a:pPr lvl="0" algn="ctr">
              <a:lnSpc>
                <a:spcPct val="120000"/>
              </a:lnSpc>
              <a:defRPr/>
            </a:pPr>
            <a:r>
              <a:rPr 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Task1</a:t>
            </a:r>
            <a:endParaRPr 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dirty="0">
                <a:latin typeface="Arial" panose="020B0604020202020204" pitchFamily="34" charset="0"/>
                <a:ea typeface="微软雅黑" panose="020B0503020204020204" pitchFamily="34" charset="-122"/>
                <a:sym typeface="Arial" panose="020B0604020202020204" pitchFamily="34" charset="0"/>
              </a:rPr>
              <a:t>索引节点</a:t>
            </a:r>
            <a:r>
              <a:rPr lang="en-US" altLang="zh-CN" dirty="0">
                <a:latin typeface="Arial" panose="020B0604020202020204" pitchFamily="34" charset="0"/>
                <a:ea typeface="微软雅黑" panose="020B0503020204020204" pitchFamily="34" charset="-122"/>
                <a:sym typeface="Arial" panose="020B0604020202020204" pitchFamily="34" charset="0"/>
              </a:rPr>
              <a:t>inode</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p:cNvSpPr>
            <a:spLocks noGrp="1"/>
          </p:cNvSpPr>
          <p:nvPr>
            <p:custDataLst>
              <p:tags r:id="rId2"/>
            </p:custDataLst>
          </p:nvPr>
        </p:nvSpPr>
        <p:spPr>
          <a:xfrm>
            <a:off x="442913" y="944610"/>
            <a:ext cx="9056687" cy="381629"/>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path</a:t>
            </a:r>
            <a:r>
              <a:rPr dirty="0">
                <a:sym typeface="Arial" panose="020B0604020202020204" pitchFamily="34" charset="0"/>
              </a:rPr>
              <a:t>：root/include/linux/fs.h</a:t>
            </a:r>
            <a:r>
              <a:rPr lang="en-US" altLang="zh-CN" dirty="0">
                <a:sym typeface="Arial" panose="020B0604020202020204" pitchFamily="34" charset="0"/>
              </a:rPr>
              <a:t>		593</a:t>
            </a:r>
            <a:r>
              <a:rPr dirty="0">
                <a:sym typeface="Arial" panose="020B0604020202020204" pitchFamily="34" charset="0"/>
              </a:rPr>
              <a:t>行</a:t>
            </a:r>
            <a:endParaRPr dirty="0">
              <a:sym typeface="Arial" panose="020B0604020202020204" pitchFamily="34" charset="0"/>
            </a:endParaRPr>
          </a:p>
        </p:txBody>
      </p:sp>
      <p:sp>
        <p:nvSpPr>
          <p:cNvPr id="5" name="文本占位符 2"/>
          <p:cNvSpPr>
            <a:spLocks noGrp="1"/>
          </p:cNvSpPr>
          <p:nvPr>
            <p:custDataLst>
              <p:tags r:id="rId3"/>
            </p:custDataLst>
          </p:nvPr>
        </p:nvSpPr>
        <p:spPr>
          <a:xfrm>
            <a:off x="528955" y="1480185"/>
            <a:ext cx="5333365" cy="36455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在Linux系统中，inode（索引节点）是一个数据</a:t>
            </a:r>
            <a:endParaRPr sz="1800" dirty="0">
              <a:sym typeface="Arial" panose="020B0604020202020204" pitchFamily="34" charset="0"/>
            </a:endParaRPr>
          </a:p>
          <a:p>
            <a:pPr marL="0" indent="0">
              <a:buNone/>
            </a:pPr>
            <a:r>
              <a:rPr sz="1800" dirty="0">
                <a:sym typeface="Arial" panose="020B0604020202020204" pitchFamily="34" charset="0"/>
              </a:rPr>
              <a:t>结构，用于管理文件和目录的元数据信息。每个文</a:t>
            </a:r>
            <a:endParaRPr sz="1800" dirty="0">
              <a:sym typeface="Arial" panose="020B0604020202020204" pitchFamily="34" charset="0"/>
            </a:endParaRPr>
          </a:p>
          <a:p>
            <a:pPr marL="0" indent="0">
              <a:buNone/>
            </a:pPr>
            <a:r>
              <a:rPr sz="1800" dirty="0">
                <a:sym typeface="Arial" panose="020B0604020202020204" pitchFamily="34" charset="0"/>
              </a:rPr>
              <a:t>件和目录都与一个唯一的inode相关联，该inode</a:t>
            </a:r>
            <a:endParaRPr sz="1800" dirty="0">
              <a:sym typeface="Arial" panose="020B0604020202020204" pitchFamily="34" charset="0"/>
            </a:endParaRPr>
          </a:p>
          <a:p>
            <a:pPr marL="0" indent="0">
              <a:buNone/>
            </a:pPr>
            <a:r>
              <a:rPr sz="1800" dirty="0">
                <a:sym typeface="Arial" panose="020B0604020202020204" pitchFamily="34" charset="0"/>
              </a:rPr>
              <a:t>包含了文件或目录的详细属性和存储位置的信息。</a:t>
            </a:r>
            <a:endParaRPr sz="1800" dirty="0">
              <a:sym typeface="Arial" panose="020B0604020202020204" pitchFamily="34" charset="0"/>
            </a:endParaRPr>
          </a:p>
          <a:p>
            <a:r>
              <a:rPr sz="1800" dirty="0">
                <a:sym typeface="Arial" panose="020B0604020202020204" pitchFamily="34" charset="0"/>
              </a:rPr>
              <a:t>最后访问时间</a:t>
            </a:r>
            <a:endParaRPr sz="1800" dirty="0">
              <a:sym typeface="Arial" panose="020B0604020202020204" pitchFamily="34" charset="0"/>
            </a:endParaRPr>
          </a:p>
          <a:p>
            <a:r>
              <a:rPr sz="1800" dirty="0">
                <a:sym typeface="Arial" panose="020B0604020202020204" pitchFamily="34" charset="0"/>
              </a:rPr>
              <a:t>最后修改时间</a:t>
            </a:r>
            <a:endParaRPr sz="1800" dirty="0">
              <a:sym typeface="Arial" panose="020B0604020202020204" pitchFamily="34" charset="0"/>
            </a:endParaRPr>
          </a:p>
          <a:p>
            <a:r>
              <a:rPr sz="1800" dirty="0">
                <a:sym typeface="Arial" panose="020B0604020202020204" pitchFamily="34" charset="0"/>
              </a:rPr>
              <a:t>最后改变时间</a:t>
            </a:r>
            <a:endParaRPr sz="1800" dirty="0">
              <a:sym typeface="Arial" panose="020B0604020202020204" pitchFamily="34" charset="0"/>
            </a:endParaRPr>
          </a:p>
          <a:p>
            <a:r>
              <a:rPr sz="1800" dirty="0">
                <a:sym typeface="Arial" panose="020B0604020202020204" pitchFamily="34" charset="0"/>
              </a:rPr>
              <a:t>文件大小</a:t>
            </a:r>
            <a:endParaRPr sz="1800" dirty="0">
              <a:sym typeface="Arial" panose="020B0604020202020204" pitchFamily="34" charset="0"/>
            </a:endParaRPr>
          </a:p>
          <a:p>
            <a:r>
              <a:rPr sz="1800" dirty="0">
                <a:sym typeface="Arial" panose="020B0604020202020204" pitchFamily="34" charset="0"/>
              </a:rPr>
              <a:t>访问权限</a:t>
            </a:r>
            <a:endParaRPr sz="1800" dirty="0">
              <a:sym typeface="Arial" panose="020B0604020202020204" pitchFamily="34" charset="0"/>
            </a:endParaRPr>
          </a:p>
          <a:p>
            <a:endParaRPr sz="1800" dirty="0">
              <a:sym typeface="Arial" panose="020B0604020202020204" pitchFamily="34" charset="0"/>
            </a:endParaRPr>
          </a:p>
        </p:txBody>
      </p:sp>
      <p:pic>
        <p:nvPicPr>
          <p:cNvPr id="7" name="图片 6"/>
          <p:cNvPicPr>
            <a:picLocks noChangeAspect="1"/>
          </p:cNvPicPr>
          <p:nvPr>
            <p:custDataLst>
              <p:tags r:id="rId4"/>
            </p:custDataLst>
          </p:nvPr>
        </p:nvPicPr>
        <p:blipFill>
          <a:blip r:embed="rId5"/>
          <a:stretch>
            <a:fillRect/>
          </a:stretch>
        </p:blipFill>
        <p:spPr>
          <a:xfrm>
            <a:off x="1054735" y="4743450"/>
            <a:ext cx="6959600" cy="211455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155305" y="868045"/>
            <a:ext cx="3886200" cy="4622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dirty="0">
                <a:latin typeface="Arial" panose="020B0604020202020204" pitchFamily="34" charset="0"/>
                <a:ea typeface="微软雅黑" panose="020B0503020204020204" pitchFamily="34" charset="-122"/>
                <a:sym typeface="Arial" panose="020B0604020202020204" pitchFamily="34" charset="0"/>
              </a:rPr>
              <a:t>进程控制块</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p:cNvSpPr>
            <a:spLocks noGrp="1"/>
          </p:cNvSpPr>
          <p:nvPr>
            <p:custDataLst>
              <p:tags r:id="rId2"/>
            </p:custDataLst>
          </p:nvPr>
        </p:nvSpPr>
        <p:spPr>
          <a:xfrm>
            <a:off x="442913" y="944610"/>
            <a:ext cx="9056687" cy="381629"/>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path</a:t>
            </a:r>
            <a:r>
              <a:rPr dirty="0">
                <a:sym typeface="Arial" panose="020B0604020202020204" pitchFamily="34" charset="0"/>
              </a:rPr>
              <a:t>：root/include/linux/sched.h</a:t>
            </a:r>
            <a:r>
              <a:rPr lang="en-US" altLang="zh-CN" dirty="0">
                <a:sym typeface="Arial" panose="020B0604020202020204" pitchFamily="34" charset="0"/>
              </a:rPr>
              <a:t>	597</a:t>
            </a:r>
            <a:r>
              <a:rPr dirty="0">
                <a:sym typeface="Arial" panose="020B0604020202020204" pitchFamily="34" charset="0"/>
              </a:rPr>
              <a:t>行</a:t>
            </a:r>
            <a:endParaRPr dirty="0">
              <a:sym typeface="Arial" panose="020B0604020202020204" pitchFamily="34" charset="0"/>
            </a:endParaRPr>
          </a:p>
        </p:txBody>
      </p:sp>
      <p:sp>
        <p:nvSpPr>
          <p:cNvPr id="5" name="文本占位符 2"/>
          <p:cNvSpPr>
            <a:spLocks noGrp="1"/>
          </p:cNvSpPr>
          <p:nvPr>
            <p:custDataLst>
              <p:tags r:id="rId3"/>
            </p:custDataLst>
          </p:nvPr>
        </p:nvSpPr>
        <p:spPr>
          <a:xfrm>
            <a:off x="528955" y="1480185"/>
            <a:ext cx="5333365" cy="36455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在linux内核中，每个进程都有一个task_struct结</a:t>
            </a:r>
            <a:endParaRPr sz="1800" dirty="0">
              <a:sym typeface="Arial" panose="020B0604020202020204" pitchFamily="34" charset="0"/>
            </a:endParaRPr>
          </a:p>
          <a:p>
            <a:pPr marL="0" indent="0">
              <a:buNone/>
            </a:pPr>
            <a:r>
              <a:rPr sz="1800" dirty="0">
                <a:sym typeface="Arial" panose="020B0604020202020204" pitchFamily="34" charset="0"/>
              </a:rPr>
              <a:t>构体来维护进程的相关信息，称为进程描述符/进程</a:t>
            </a:r>
            <a:endParaRPr sz="1800" dirty="0">
              <a:sym typeface="Arial" panose="020B0604020202020204" pitchFamily="34" charset="0"/>
            </a:endParaRPr>
          </a:p>
          <a:p>
            <a:pPr marL="0" indent="0">
              <a:buNone/>
            </a:pPr>
            <a:r>
              <a:rPr sz="1800" dirty="0">
                <a:sym typeface="Arial" panose="020B0604020202020204" pitchFamily="34" charset="0"/>
              </a:rPr>
              <a:t>控制块PCB，在task_struct中，有一个结构体指针，</a:t>
            </a:r>
            <a:endParaRPr sz="1800" dirty="0">
              <a:sym typeface="Arial" panose="020B0604020202020204" pitchFamily="34" charset="0"/>
            </a:endParaRPr>
          </a:p>
          <a:p>
            <a:pPr marL="0" indent="0">
              <a:buNone/>
            </a:pPr>
            <a:r>
              <a:rPr sz="1800" dirty="0">
                <a:sym typeface="Arial" panose="020B0604020202020204" pitchFamily="34" charset="0"/>
              </a:rPr>
              <a:t>指向files_struct。</a:t>
            </a:r>
            <a:endParaRPr sz="1800" dirty="0">
              <a:sym typeface="Arial" panose="020B0604020202020204" pitchFamily="34" charset="0"/>
            </a:endParaRPr>
          </a:p>
        </p:txBody>
      </p:sp>
      <p:pic>
        <p:nvPicPr>
          <p:cNvPr id="6" name="图片 5"/>
          <p:cNvPicPr>
            <a:picLocks noChangeAspect="1"/>
          </p:cNvPicPr>
          <p:nvPr>
            <p:custDataLst>
              <p:tags r:id="rId4"/>
            </p:custDataLst>
          </p:nvPr>
        </p:nvPicPr>
        <p:blipFill>
          <a:blip r:embed="rId5"/>
          <a:stretch>
            <a:fillRect/>
          </a:stretch>
        </p:blipFill>
        <p:spPr>
          <a:xfrm>
            <a:off x="6473825" y="1795145"/>
            <a:ext cx="3175000" cy="3016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715"/>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dirty="0">
                <a:latin typeface="Arial" panose="020B0604020202020204" pitchFamily="34" charset="0"/>
                <a:ea typeface="微软雅黑" panose="020B0503020204020204" pitchFamily="34" charset="-122"/>
                <a:sym typeface="Arial" panose="020B0604020202020204" pitchFamily="34" charset="0"/>
              </a:rPr>
              <a:t>用户文件描述符表</a:t>
            </a:r>
            <a:endParaRPr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p:cNvSpPr>
            <a:spLocks noGrp="1"/>
          </p:cNvSpPr>
          <p:nvPr>
            <p:custDataLst>
              <p:tags r:id="rId2"/>
            </p:custDataLst>
          </p:nvPr>
        </p:nvSpPr>
        <p:spPr>
          <a:xfrm>
            <a:off x="442913" y="944610"/>
            <a:ext cx="9056687" cy="381629"/>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path</a:t>
            </a:r>
            <a:r>
              <a:rPr dirty="0">
                <a:sym typeface="Arial" panose="020B0604020202020204" pitchFamily="34" charset="0"/>
              </a:rPr>
              <a:t>：root/include/linux/fdtable.h</a:t>
            </a:r>
            <a:r>
              <a:rPr lang="en-US" altLang="zh-CN" dirty="0">
                <a:sym typeface="Arial" panose="020B0604020202020204" pitchFamily="34" charset="0"/>
              </a:rPr>
              <a:t>	48</a:t>
            </a:r>
            <a:r>
              <a:rPr dirty="0">
                <a:sym typeface="Arial" panose="020B0604020202020204" pitchFamily="34" charset="0"/>
              </a:rPr>
              <a:t>行</a:t>
            </a:r>
            <a:endParaRPr dirty="0">
              <a:sym typeface="Arial" panose="020B0604020202020204" pitchFamily="34" charset="0"/>
            </a:endParaRPr>
          </a:p>
        </p:txBody>
      </p:sp>
      <p:sp>
        <p:nvSpPr>
          <p:cNvPr id="5" name="文本占位符 2"/>
          <p:cNvSpPr>
            <a:spLocks noGrp="1"/>
          </p:cNvSpPr>
          <p:nvPr>
            <p:custDataLst>
              <p:tags r:id="rId3"/>
            </p:custDataLst>
          </p:nvPr>
        </p:nvSpPr>
        <p:spPr>
          <a:xfrm>
            <a:off x="443230" y="1463040"/>
            <a:ext cx="5333365" cy="43929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该结构体为文件描述符表，fd</a:t>
            </a:r>
            <a:r>
              <a:rPr lang="en-US" altLang="zh-CN" sz="1800" dirty="0">
                <a:sym typeface="Arial" panose="020B0604020202020204" pitchFamily="34" charset="0"/>
              </a:rPr>
              <a:t>_</a:t>
            </a:r>
            <a:r>
              <a:rPr sz="1800" dirty="0">
                <a:sym typeface="Arial" panose="020B0604020202020204" pitchFamily="34" charset="0"/>
              </a:rPr>
              <a:t>array数组用来记录</a:t>
            </a:r>
            <a:endParaRPr sz="1800" dirty="0">
              <a:sym typeface="Arial" panose="020B0604020202020204" pitchFamily="34" charset="0"/>
            </a:endParaRPr>
          </a:p>
          <a:p>
            <a:pPr marL="0" indent="0">
              <a:buNone/>
            </a:pPr>
            <a:r>
              <a:rPr sz="1800" dirty="0">
                <a:sym typeface="Arial" panose="020B0604020202020204" pitchFamily="34" charset="0"/>
              </a:rPr>
              <a:t>该进程打开的所有文件，每个指针指向已打开的文</a:t>
            </a:r>
            <a:endParaRPr sz="1800" dirty="0">
              <a:sym typeface="Arial" panose="020B0604020202020204" pitchFamily="34" charset="0"/>
            </a:endParaRPr>
          </a:p>
          <a:p>
            <a:pPr marL="0" indent="0">
              <a:buNone/>
            </a:pPr>
            <a:r>
              <a:rPr sz="1800" dirty="0">
                <a:sym typeface="Arial" panose="020B0604020202020204" pitchFamily="34" charset="0"/>
              </a:rPr>
              <a:t>件的指针，在linux内核中用file结构体表示打开的文件。</a:t>
            </a:r>
            <a:endParaRPr sz="1800" dirty="0">
              <a:sym typeface="Arial" panose="020B0604020202020204" pitchFamily="34" charset="0"/>
            </a:endParaRPr>
          </a:p>
          <a:p>
            <a:pPr marL="0" indent="0">
              <a:buNone/>
            </a:pPr>
            <a:endParaRPr sz="1800" dirty="0">
              <a:sym typeface="Arial" panose="020B0604020202020204" pitchFamily="34" charset="0"/>
            </a:endParaRPr>
          </a:p>
          <a:p>
            <a:pPr marL="0" indent="0">
              <a:buNone/>
            </a:pPr>
            <a:r>
              <a:rPr sz="1800" dirty="0">
                <a:sym typeface="Arial" panose="020B0604020202020204" pitchFamily="34" charset="0"/>
              </a:rPr>
              <a:t>fd中0、1、2已经默认被系统占用了，因此用户进</a:t>
            </a:r>
            <a:endParaRPr sz="1800" dirty="0">
              <a:sym typeface="Arial" panose="020B0604020202020204" pitchFamily="34" charset="0"/>
            </a:endParaRPr>
          </a:p>
          <a:p>
            <a:pPr marL="0" indent="0">
              <a:buNone/>
            </a:pPr>
            <a:r>
              <a:rPr sz="1800" dirty="0">
                <a:sym typeface="Arial" panose="020B0604020202020204" pitchFamily="34" charset="0"/>
              </a:rPr>
              <a:t>程得到的最小的fd是3。</a:t>
            </a:r>
            <a:endParaRPr sz="1800" dirty="0">
              <a:sym typeface="Arial" panose="020B0604020202020204" pitchFamily="34" charset="0"/>
            </a:endParaRPr>
          </a:p>
          <a:p>
            <a:pPr marL="0" indent="0">
              <a:buNone/>
            </a:pPr>
            <a:endParaRPr sz="1800" dirty="0">
              <a:sym typeface="Arial" panose="020B0604020202020204" pitchFamily="34" charset="0"/>
            </a:endParaRPr>
          </a:p>
          <a:p>
            <a:r>
              <a:rPr lang="en-US" altLang="zh-CN" sz="1800" dirty="0">
                <a:sym typeface="Arial" panose="020B0604020202020204" pitchFamily="34" charset="0"/>
              </a:rPr>
              <a:t>0</a:t>
            </a:r>
            <a:r>
              <a:rPr sz="1800" dirty="0">
                <a:sym typeface="Arial" panose="020B0604020202020204" pitchFamily="34" charset="0"/>
              </a:rPr>
              <a:t>：stdin（标准输入）</a:t>
            </a:r>
            <a:endParaRPr sz="1800" dirty="0">
              <a:sym typeface="Arial" panose="020B0604020202020204" pitchFamily="34" charset="0"/>
            </a:endParaRPr>
          </a:p>
          <a:p>
            <a:r>
              <a:rPr lang="en-US" altLang="zh-CN" sz="1800" dirty="0">
                <a:sym typeface="Arial" panose="020B0604020202020204" pitchFamily="34" charset="0"/>
              </a:rPr>
              <a:t>1</a:t>
            </a:r>
            <a:r>
              <a:rPr sz="1800" dirty="0">
                <a:sym typeface="Arial" panose="020B0604020202020204" pitchFamily="34" charset="0"/>
              </a:rPr>
              <a:t>：stdout（标准输出）</a:t>
            </a:r>
            <a:endParaRPr sz="1800" dirty="0">
              <a:sym typeface="Arial" panose="020B0604020202020204" pitchFamily="34" charset="0"/>
            </a:endParaRPr>
          </a:p>
          <a:p>
            <a:r>
              <a:rPr lang="en-US" altLang="zh-CN" sz="1800" dirty="0">
                <a:sym typeface="Arial" panose="020B0604020202020204" pitchFamily="34" charset="0"/>
              </a:rPr>
              <a:t>2</a:t>
            </a:r>
            <a:r>
              <a:rPr sz="1800" dirty="0">
                <a:sym typeface="Arial" panose="020B0604020202020204" pitchFamily="34" charset="0"/>
              </a:rPr>
              <a:t>：stderr（标准错误）</a:t>
            </a:r>
            <a:endParaRPr sz="1800" dirty="0">
              <a:sym typeface="Arial" panose="020B0604020202020204" pitchFamily="34" charset="0"/>
            </a:endParaRPr>
          </a:p>
        </p:txBody>
      </p:sp>
      <p:pic>
        <p:nvPicPr>
          <p:cNvPr id="6" name="图片 5"/>
          <p:cNvPicPr>
            <a:picLocks noChangeAspect="1"/>
          </p:cNvPicPr>
          <p:nvPr>
            <p:custDataLst>
              <p:tags r:id="rId4"/>
            </p:custDataLst>
          </p:nvPr>
        </p:nvPicPr>
        <p:blipFill>
          <a:blip r:embed="rId5"/>
          <a:stretch>
            <a:fillRect/>
          </a:stretch>
        </p:blipFill>
        <p:spPr>
          <a:xfrm>
            <a:off x="6534785" y="1463040"/>
            <a:ext cx="4540250" cy="4241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dirty="0">
                <a:latin typeface="Arial" panose="020B0604020202020204" pitchFamily="34" charset="0"/>
                <a:ea typeface="微软雅黑" panose="020B0503020204020204" pitchFamily="34" charset="-122"/>
                <a:sym typeface="Arial" panose="020B0604020202020204" pitchFamily="34" charset="0"/>
              </a:rPr>
              <a:t>文件表</a:t>
            </a:r>
            <a:endParaRPr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p:cNvSpPr>
            <a:spLocks noGrp="1"/>
          </p:cNvSpPr>
          <p:nvPr>
            <p:custDataLst>
              <p:tags r:id="rId2"/>
            </p:custDataLst>
          </p:nvPr>
        </p:nvSpPr>
        <p:spPr>
          <a:xfrm>
            <a:off x="442913" y="944610"/>
            <a:ext cx="9056687" cy="381629"/>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path</a:t>
            </a:r>
            <a:r>
              <a:rPr dirty="0">
                <a:sym typeface="Arial" panose="020B0604020202020204" pitchFamily="34" charset="0"/>
              </a:rPr>
              <a:t>：root/include/linux/fs.h</a:t>
            </a:r>
            <a:r>
              <a:rPr lang="en-US" altLang="zh-CN" dirty="0">
                <a:sym typeface="Arial" panose="020B0604020202020204" pitchFamily="34" charset="0"/>
              </a:rPr>
              <a:t>		892</a:t>
            </a:r>
            <a:r>
              <a:rPr dirty="0">
                <a:sym typeface="Arial" panose="020B0604020202020204" pitchFamily="34" charset="0"/>
              </a:rPr>
              <a:t>行</a:t>
            </a:r>
            <a:endParaRPr dirty="0">
              <a:sym typeface="Arial" panose="020B0604020202020204" pitchFamily="34" charset="0"/>
            </a:endParaRPr>
          </a:p>
        </p:txBody>
      </p:sp>
      <p:sp>
        <p:nvSpPr>
          <p:cNvPr id="5" name="文本占位符 2"/>
          <p:cNvSpPr>
            <a:spLocks noGrp="1"/>
          </p:cNvSpPr>
          <p:nvPr>
            <p:custDataLst>
              <p:tags r:id="rId3"/>
            </p:custDataLst>
          </p:nvPr>
        </p:nvSpPr>
        <p:spPr>
          <a:xfrm>
            <a:off x="799465" y="1627505"/>
            <a:ext cx="5333365" cy="31318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该表用于跟踪系统打开的所有文件，当你在系统中</a:t>
            </a:r>
            <a:endParaRPr sz="1800" dirty="0">
              <a:sym typeface="Arial" panose="020B0604020202020204" pitchFamily="34" charset="0"/>
            </a:endParaRPr>
          </a:p>
          <a:p>
            <a:pPr marL="0" indent="0">
              <a:buNone/>
            </a:pPr>
            <a:r>
              <a:rPr sz="1800" dirty="0">
                <a:sym typeface="Arial" panose="020B0604020202020204" pitchFamily="34" charset="0"/>
              </a:rPr>
              <a:t>打开一个文件时，就会为该文件创建一个file结构</a:t>
            </a:r>
            <a:endParaRPr sz="1800" dirty="0">
              <a:sym typeface="Arial" panose="020B0604020202020204" pitchFamily="34" charset="0"/>
            </a:endParaRPr>
          </a:p>
          <a:p>
            <a:pPr marL="0" indent="0">
              <a:buNone/>
            </a:pPr>
            <a:r>
              <a:rPr sz="1800" dirty="0">
                <a:sym typeface="Arial" panose="020B0604020202020204" pitchFamily="34" charset="0"/>
              </a:rPr>
              <a:t>体实例，代表该特定的文件打开实例。</a:t>
            </a:r>
            <a:endParaRPr sz="1800" dirty="0">
              <a:sym typeface="Arial" panose="020B0604020202020204" pitchFamily="34" charset="0"/>
            </a:endParaRPr>
          </a:p>
          <a:p>
            <a:pPr marL="0" indent="0">
              <a:buNone/>
            </a:pPr>
            <a:endParaRPr sz="1800" dirty="0">
              <a:sym typeface="Arial" panose="020B0604020202020204" pitchFamily="34" charset="0"/>
            </a:endParaRPr>
          </a:p>
          <a:p>
            <a:pPr marL="0" indent="0">
              <a:buNone/>
            </a:pPr>
            <a:r>
              <a:rPr sz="1800" dirty="0">
                <a:sym typeface="Arial" panose="020B0604020202020204" pitchFamily="34" charset="0"/>
              </a:rPr>
              <a:t>同时结构体中有一个指向</a:t>
            </a:r>
            <a:r>
              <a:rPr lang="en-US" altLang="zh-CN" sz="1800" dirty="0">
                <a:sym typeface="Arial" panose="020B0604020202020204" pitchFamily="34" charset="0"/>
              </a:rPr>
              <a:t>inode</a:t>
            </a:r>
            <a:r>
              <a:rPr sz="1800" dirty="0">
                <a:sym typeface="Arial" panose="020B0604020202020204" pitchFamily="34" charset="0"/>
              </a:rPr>
              <a:t>的指针。</a:t>
            </a:r>
            <a:endParaRPr sz="1800" dirty="0">
              <a:sym typeface="Arial" panose="020B0604020202020204" pitchFamily="34" charset="0"/>
            </a:endParaRPr>
          </a:p>
        </p:txBody>
      </p:sp>
      <p:pic>
        <p:nvPicPr>
          <p:cNvPr id="6" name="图片 5"/>
          <p:cNvPicPr>
            <a:picLocks noChangeAspect="1"/>
          </p:cNvPicPr>
          <p:nvPr>
            <p:custDataLst>
              <p:tags r:id="rId4"/>
            </p:custDataLst>
          </p:nvPr>
        </p:nvPicPr>
        <p:blipFill>
          <a:blip r:embed="rId5"/>
          <a:stretch>
            <a:fillRect/>
          </a:stretch>
        </p:blipFill>
        <p:spPr>
          <a:xfrm>
            <a:off x="6791960" y="1196340"/>
            <a:ext cx="4095750" cy="4838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微软雅黑" panose="020B0503020204020204" pitchFamily="34" charset="-122"/>
                <a:sym typeface="Arial" panose="020B0604020202020204" pitchFamily="34" charset="0"/>
              </a:rPr>
              <a:t>inode</a:t>
            </a:r>
            <a:r>
              <a:rPr dirty="0">
                <a:latin typeface="Arial" panose="020B0604020202020204" pitchFamily="34" charset="0"/>
                <a:ea typeface="微软雅黑" panose="020B0503020204020204" pitchFamily="34" charset="-122"/>
                <a:sym typeface="Arial" panose="020B0604020202020204" pitchFamily="34" charset="0"/>
              </a:rPr>
              <a:t>、文件描述符表、文件表之间的关系</a:t>
            </a:r>
            <a:endParaRPr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2"/>
          <p:cNvSpPr>
            <a:spLocks noGrp="1"/>
          </p:cNvSpPr>
          <p:nvPr>
            <p:custDataLst>
              <p:tags r:id="rId2"/>
            </p:custDataLst>
          </p:nvPr>
        </p:nvSpPr>
        <p:spPr>
          <a:xfrm>
            <a:off x="798830" y="481330"/>
            <a:ext cx="9692640" cy="31254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1. 当一个进程要打开或创建一个文件时，它首先查找或创建一个inode来代表该文件。</a:t>
            </a:r>
            <a:endParaRPr sz="1800" dirty="0">
              <a:sym typeface="Arial" panose="020B0604020202020204" pitchFamily="34" charset="0"/>
            </a:endParaRPr>
          </a:p>
          <a:p>
            <a:pPr marL="0" indent="0">
              <a:buNone/>
            </a:pPr>
            <a:r>
              <a:rPr sz="1800" dirty="0">
                <a:sym typeface="Arial" panose="020B0604020202020204" pitchFamily="34" charset="0"/>
              </a:rPr>
              <a:t>2. 系统为这次打开的文件创建一个file结构体，并将该结构体添加到全局的文件表中。</a:t>
            </a:r>
            <a:endParaRPr sz="1800" dirty="0">
              <a:sym typeface="Arial" panose="020B0604020202020204" pitchFamily="34" charset="0"/>
            </a:endParaRPr>
          </a:p>
          <a:p>
            <a:pPr marL="0" indent="0">
              <a:buNone/>
            </a:pPr>
            <a:r>
              <a:rPr sz="1800" dirty="0">
                <a:sym typeface="Arial" panose="020B0604020202020204" pitchFamily="34" charset="0"/>
              </a:rPr>
              <a:t>3. 为了让进程能够访问和操作这个打开的文件，系统会为该进程分配一个文件描述符，并将此</a:t>
            </a:r>
            <a:endParaRPr sz="1800" dirty="0">
              <a:sym typeface="Arial" panose="020B0604020202020204" pitchFamily="34" charset="0"/>
            </a:endParaRPr>
          </a:p>
          <a:p>
            <a:pPr marL="0" indent="0">
              <a:buNone/>
            </a:pPr>
            <a:r>
              <a:rPr sz="1800" dirty="0">
                <a:sym typeface="Arial" panose="020B0604020202020204" pitchFamily="34" charset="0"/>
              </a:rPr>
              <a:t>描述符与相应的file结构体实例关联起来。这种关联是通过进程的files_struct中的文件描述符</a:t>
            </a:r>
            <a:endParaRPr sz="1800" dirty="0">
              <a:sym typeface="Arial" panose="020B0604020202020204" pitchFamily="34" charset="0"/>
            </a:endParaRPr>
          </a:p>
          <a:p>
            <a:pPr marL="0" indent="0">
              <a:buNone/>
            </a:pPr>
            <a:r>
              <a:rPr sz="1800" dirty="0">
                <a:sym typeface="Arial" panose="020B0604020202020204" pitchFamily="34" charset="0"/>
              </a:rPr>
              <a:t>表来完成的。</a:t>
            </a:r>
            <a:endParaRPr sz="1800" dirty="0">
              <a:sym typeface="Arial" panose="020B0604020202020204" pitchFamily="34" charset="0"/>
            </a:endParaRPr>
          </a:p>
        </p:txBody>
      </p:sp>
      <p:pic>
        <p:nvPicPr>
          <p:cNvPr id="3" name="图片 2"/>
          <p:cNvPicPr>
            <a:picLocks noChangeAspect="1"/>
          </p:cNvPicPr>
          <p:nvPr/>
        </p:nvPicPr>
        <p:blipFill>
          <a:blip r:embed="rId3"/>
          <a:srcRect t="10725" b="8379"/>
          <a:stretch>
            <a:fillRect/>
          </a:stretch>
        </p:blipFill>
        <p:spPr>
          <a:xfrm>
            <a:off x="2178050" y="2538095"/>
            <a:ext cx="7742276" cy="43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grpSp>
        <p:nvGrpSpPr>
          <p:cNvPr id="9" name="组合 8"/>
          <p:cNvGrpSpPr/>
          <p:nvPr/>
        </p:nvGrpSpPr>
        <p:grpSpPr>
          <a:xfrm>
            <a:off x="10177780" y="329882"/>
            <a:ext cx="1512002" cy="444892"/>
            <a:chOff x="9556201" y="498129"/>
            <a:chExt cx="1993881" cy="586680"/>
          </a:xfrm>
        </p:grpSpPr>
        <p:grpSp>
          <p:nvGrpSpPr>
            <p:cNvPr id="11" name="组合 10"/>
            <p:cNvGrpSpPr/>
            <p:nvPr userDrawn="1"/>
          </p:nvGrpSpPr>
          <p:grpSpPr>
            <a:xfrm>
              <a:off x="10239376" y="968937"/>
              <a:ext cx="1307697" cy="96254"/>
              <a:chOff x="4616246" y="3878362"/>
              <a:chExt cx="5571416" cy="410087"/>
            </a:xfrm>
            <a:solidFill>
              <a:schemeClr val="tx1">
                <a:alpha val="80000"/>
              </a:schemeClr>
            </a:solidFill>
          </p:grpSpPr>
          <p:sp>
            <p:nvSpPr>
              <p:cNvPr id="49"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组合 11"/>
            <p:cNvGrpSpPr/>
            <p:nvPr userDrawn="1"/>
          </p:nvGrpSpPr>
          <p:grpSpPr>
            <a:xfrm>
              <a:off x="10237120" y="539555"/>
              <a:ext cx="1312962" cy="375239"/>
              <a:chOff x="4606634" y="2048989"/>
              <a:chExt cx="5593843" cy="1598699"/>
            </a:xfrm>
            <a:solidFill>
              <a:schemeClr val="accent1">
                <a:alpha val="80000"/>
              </a:schemeClr>
            </a:solidFill>
          </p:grpSpPr>
          <p:sp>
            <p:nvSpPr>
              <p:cNvPr id="37"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9556201" y="498129"/>
              <a:ext cx="588050" cy="586680"/>
              <a:chOff x="2105799" y="20055838"/>
              <a:chExt cx="6748090" cy="6732363"/>
            </a:xfrm>
            <a:solidFill>
              <a:schemeClr val="accent1">
                <a:alpha val="80000"/>
              </a:schemeClr>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5"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dirty="0">
                <a:latin typeface="Arial" panose="020B0604020202020204" pitchFamily="34" charset="0"/>
                <a:ea typeface="微软雅黑" panose="020B0503020204020204" pitchFamily="34" charset="-122"/>
                <a:sym typeface="Arial" panose="020B0604020202020204" pitchFamily="34" charset="0"/>
              </a:rPr>
              <a:t>举例</a:t>
            </a:r>
            <a:endParaRPr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528706" y="867990"/>
            <a:ext cx="2433027" cy="0"/>
            <a:chOff x="7460343" y="1311756"/>
            <a:chExt cx="2433027" cy="0"/>
          </a:xfrm>
        </p:grpSpPr>
        <p:cxnSp>
          <p:nvCxnSpPr>
            <p:cNvPr id="67" name="直接连接符 66"/>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2"/>
          <p:cNvSpPr>
            <a:spLocks noGrp="1"/>
          </p:cNvSpPr>
          <p:nvPr>
            <p:custDataLst>
              <p:tags r:id="rId2"/>
            </p:custDataLst>
          </p:nvPr>
        </p:nvSpPr>
        <p:spPr>
          <a:xfrm>
            <a:off x="775970" y="1602740"/>
            <a:ext cx="9692640" cy="31254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800" dirty="0">
                <a:sym typeface="Arial" panose="020B0604020202020204" pitchFamily="34" charset="0"/>
              </a:rPr>
              <a:t>举例说明: 假设进程A想要打开一个名为"</a:t>
            </a:r>
            <a:r>
              <a:rPr lang="en-US" altLang="zh-CN" sz="1800" dirty="0">
                <a:sym typeface="Arial" panose="020B0604020202020204" pitchFamily="34" charset="0"/>
              </a:rPr>
              <a:t>/root/</a:t>
            </a:r>
            <a:r>
              <a:rPr sz="1800" dirty="0">
                <a:sym typeface="Arial" panose="020B0604020202020204" pitchFamily="34" charset="0"/>
              </a:rPr>
              <a:t>example.txt"的文件。</a:t>
            </a:r>
            <a:endParaRPr sz="1800" dirty="0">
              <a:sym typeface="Arial" panose="020B0604020202020204" pitchFamily="34" charset="0"/>
            </a:endParaRPr>
          </a:p>
          <a:p>
            <a:pPr marL="0" indent="0">
              <a:buNone/>
            </a:pPr>
            <a:r>
              <a:rPr sz="1800" dirty="0">
                <a:sym typeface="Arial" panose="020B0604020202020204" pitchFamily="34" charset="0"/>
              </a:rPr>
              <a:t>1. 操作系统首先查找或创建代表"example.txt"的inode。</a:t>
            </a:r>
            <a:endParaRPr sz="1800" dirty="0">
              <a:sym typeface="Arial" panose="020B0604020202020204" pitchFamily="34" charset="0"/>
            </a:endParaRPr>
          </a:p>
          <a:p>
            <a:pPr marL="0" indent="0">
              <a:buNone/>
            </a:pPr>
            <a:r>
              <a:rPr sz="1800" dirty="0">
                <a:sym typeface="Arial" panose="020B0604020202020204" pitchFamily="34" charset="0"/>
              </a:rPr>
              <a:t>2. 系统为这次打开操作创建一个file结构体实例，并将其加入到全局的文件表中。</a:t>
            </a:r>
            <a:endParaRPr sz="1800" dirty="0">
              <a:sym typeface="Arial" panose="020B0604020202020204" pitchFamily="34" charset="0"/>
            </a:endParaRPr>
          </a:p>
          <a:p>
            <a:pPr marL="0" indent="0">
              <a:buNone/>
            </a:pPr>
            <a:r>
              <a:rPr sz="1800" dirty="0">
                <a:sym typeface="Arial" panose="020B0604020202020204" pitchFamily="34" charset="0"/>
              </a:rPr>
              <a:t>3. 系统为进程A分配一个文件描述符，例如"3"，并在其files_struct的文件描述符表中创建一</a:t>
            </a:r>
            <a:endParaRPr sz="1800" dirty="0">
              <a:sym typeface="Arial" panose="020B0604020202020204" pitchFamily="34" charset="0"/>
            </a:endParaRPr>
          </a:p>
          <a:p>
            <a:pPr marL="0" indent="0">
              <a:buNone/>
            </a:pPr>
            <a:r>
              <a:rPr sz="1800" dirty="0">
                <a:sym typeface="Arial" panose="020B0604020202020204" pitchFamily="34" charset="0"/>
              </a:rPr>
              <a:t>个条目，将这个描述符与步骤2中的file结构体实例关联起来。</a:t>
            </a:r>
            <a:endParaRPr sz="1800" dirty="0">
              <a:sym typeface="Arial" panose="020B0604020202020204" pitchFamily="34" charset="0"/>
            </a:endParaRPr>
          </a:p>
          <a:p>
            <a:pPr marL="0" indent="0">
              <a:buNone/>
            </a:pPr>
            <a:endParaRPr sz="1800" dirty="0">
              <a:sym typeface="Arial" panose="020B0604020202020204" pitchFamily="34" charset="0"/>
            </a:endParaRPr>
          </a:p>
          <a:p>
            <a:pPr marL="0" indent="0">
              <a:buNone/>
            </a:pPr>
            <a:r>
              <a:rPr sz="1800" dirty="0">
                <a:sym typeface="Arial" panose="020B0604020202020204" pitchFamily="34" charset="0"/>
              </a:rPr>
              <a:t>之后，进程A就可以使用描述符"3"来读取、写入或执行其他操作来操作"example.txt"文件。</a:t>
            </a:r>
            <a:endParaRPr sz="1800" dirty="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37"/>
          <p:cNvSpPr txBox="1"/>
          <p:nvPr/>
        </p:nvSpPr>
        <p:spPr>
          <a:xfrm>
            <a:off x="4316302" y="4528428"/>
            <a:ext cx="3559396"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操作系统与虚拟化安全</a:t>
            </a: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285687" y="5863851"/>
            <a:ext cx="3620627"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第一小组</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COMMONDATA" val="eyJoZGlkIjoiZTNlNzFmYmQyN2VmZjc1ODdlYmU0ZjRiMjAxZmViMm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1188</Words>
  <Application>WPS 演示</Application>
  <PresentationFormat>宽屏</PresentationFormat>
  <Paragraphs>82</Paragraphs>
  <Slides>8</Slides>
  <Notes>68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vt:i4>
      </vt:variant>
    </vt:vector>
  </HeadingPairs>
  <TitlesOfParts>
    <vt:vector size="21" baseType="lpstr">
      <vt:lpstr>Arial</vt:lpstr>
      <vt:lpstr>宋体</vt:lpstr>
      <vt:lpstr>Wingdings</vt:lpstr>
      <vt:lpstr>微软雅黑</vt:lpstr>
      <vt:lpstr>经典圆体简</vt:lpstr>
      <vt:lpstr>Arial</vt:lpstr>
      <vt:lpstr>Segoe UI Light</vt:lpstr>
      <vt:lpstr>Calibri</vt:lpstr>
      <vt:lpstr>等线</vt:lpstr>
      <vt:lpstr>Segoe UI</vt:lpstr>
      <vt:lpstr>Arial Unicode MS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WPS_1587461461</cp:lastModifiedBy>
  <cp:revision>282</cp:revision>
  <dcterms:created xsi:type="dcterms:W3CDTF">2018-12-09T14:29:00Z</dcterms:created>
  <dcterms:modified xsi:type="dcterms:W3CDTF">2023-09-22T14:36:07Z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54DDF9C262BB4B68A75C453BB1384F87_12</vt:lpwstr>
  </property>
  <property fmtid="{D5CDD505-2E9C-101B-9397-08002B2CF9AE}" pid="12" name="KSOProductBuildVer">
    <vt:lpwstr>2052-12.1.0.15374</vt:lpwstr>
  </property>
</Properties>
</file>